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Roboto Condensed"/>
      <p:regular r:id="rId41"/>
      <p:bold r:id="rId42"/>
      <p:italic r:id="rId43"/>
      <p:boldItalic r:id="rId44"/>
    </p:embeddedFont>
    <p:embeddedFont>
      <p:font typeface="Oswald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7" roundtripDataSignature="AMtx7mgjOZ21PIwcxFy17z43W1FkKhS4a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RobotoCondensed-bold.fntdata"/><Relationship Id="rId41" Type="http://schemas.openxmlformats.org/officeDocument/2006/relationships/font" Target="fonts/RobotoCondensed-regular.fntdata"/><Relationship Id="rId22" Type="http://schemas.openxmlformats.org/officeDocument/2006/relationships/slide" Target="slides/slide17.xml"/><Relationship Id="rId44" Type="http://schemas.openxmlformats.org/officeDocument/2006/relationships/font" Target="fonts/RobotoCondensed-boldItalic.fntdata"/><Relationship Id="rId21" Type="http://schemas.openxmlformats.org/officeDocument/2006/relationships/slide" Target="slides/slide16.xml"/><Relationship Id="rId43" Type="http://schemas.openxmlformats.org/officeDocument/2006/relationships/font" Target="fonts/RobotoCondensed-italic.fntdata"/><Relationship Id="rId24" Type="http://schemas.openxmlformats.org/officeDocument/2006/relationships/slide" Target="slides/slide19.xml"/><Relationship Id="rId46" Type="http://schemas.openxmlformats.org/officeDocument/2006/relationships/font" Target="fonts/Oswald-bold.fntdata"/><Relationship Id="rId23" Type="http://schemas.openxmlformats.org/officeDocument/2006/relationships/slide" Target="slides/slide18.xml"/><Relationship Id="rId45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customschemas.google.com/relationships/presentationmetadata" Target="meta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" name="Google Shape;426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8" name="Google Shape;438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1" name="Google Shape;451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1">
  <p:cSld name="TITLE_1_2">
    <p:bg>
      <p:bgPr>
        <a:solidFill>
          <a:srgbClr val="4BB5D9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43"/>
          <p:cNvGrpSpPr/>
          <p:nvPr/>
        </p:nvGrpSpPr>
        <p:grpSpPr>
          <a:xfrm>
            <a:off x="5609677" y="2185857"/>
            <a:ext cx="3534593" cy="3432795"/>
            <a:chOff x="6172209" y="2656118"/>
            <a:chExt cx="2971745" cy="2886157"/>
          </a:xfrm>
        </p:grpSpPr>
        <p:sp>
          <p:nvSpPr>
            <p:cNvPr id="11" name="Google Shape;11;p4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4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4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4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6" name="Google Shape;16;p43"/>
          <p:cNvGrpSpPr/>
          <p:nvPr/>
        </p:nvGrpSpPr>
        <p:grpSpPr>
          <a:xfrm>
            <a:off x="-22" y="-324555"/>
            <a:ext cx="3068565" cy="1910899"/>
            <a:chOff x="-32" y="-215971"/>
            <a:chExt cx="2163551" cy="1347316"/>
          </a:xfrm>
        </p:grpSpPr>
        <p:sp>
          <p:nvSpPr>
            <p:cNvPr id="17" name="Google Shape;17;p4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4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4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4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22" name="Google Shape;22;p43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52"/>
          <p:cNvGrpSpPr/>
          <p:nvPr/>
        </p:nvGrpSpPr>
        <p:grpSpPr>
          <a:xfrm>
            <a:off x="-32" y="-228035"/>
            <a:ext cx="2163551" cy="1347316"/>
            <a:chOff x="-32" y="-215971"/>
            <a:chExt cx="2163551" cy="1347316"/>
          </a:xfrm>
        </p:grpSpPr>
        <p:sp>
          <p:nvSpPr>
            <p:cNvPr id="150" name="Google Shape;150;p52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2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52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52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55" name="Google Shape;155;p52"/>
          <p:cNvSpPr txBox="1"/>
          <p:nvPr>
            <p:ph idx="1" type="body"/>
          </p:nvPr>
        </p:nvSpPr>
        <p:spPr>
          <a:xfrm>
            <a:off x="1097775" y="4025300"/>
            <a:ext cx="6948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grpSp>
        <p:nvGrpSpPr>
          <p:cNvPr id="156" name="Google Shape;156;p52"/>
          <p:cNvGrpSpPr/>
          <p:nvPr/>
        </p:nvGrpSpPr>
        <p:grpSpPr>
          <a:xfrm>
            <a:off x="6791641" y="3181575"/>
            <a:ext cx="2352136" cy="2284392"/>
            <a:chOff x="6172209" y="2656118"/>
            <a:chExt cx="2971745" cy="2886157"/>
          </a:xfrm>
        </p:grpSpPr>
        <p:sp>
          <p:nvSpPr>
            <p:cNvPr id="157" name="Google Shape;157;p52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2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2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52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52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sp>
        <p:nvSpPr>
          <p:cNvPr id="162" name="Google Shape;162;p52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ansparent Shapes">
  <p:cSld name="BLANK_1">
    <p:bg>
      <p:bgPr>
        <a:solidFill>
          <a:srgbClr val="3796BF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53"/>
          <p:cNvGrpSpPr/>
          <p:nvPr/>
        </p:nvGrpSpPr>
        <p:grpSpPr>
          <a:xfrm>
            <a:off x="6172209" y="2656118"/>
            <a:ext cx="2971745" cy="2886157"/>
            <a:chOff x="6172209" y="2656118"/>
            <a:chExt cx="2971745" cy="2886157"/>
          </a:xfrm>
        </p:grpSpPr>
        <p:sp>
          <p:nvSpPr>
            <p:cNvPr id="165" name="Google Shape;165;p5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FFFFFF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FFFFFF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5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FFFF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5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5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333"/>
              </a:srgbClr>
            </a:solidFill>
            <a:ln>
              <a:noFill/>
            </a:ln>
          </p:spPr>
        </p:sp>
      </p:grpSp>
      <p:grpSp>
        <p:nvGrpSpPr>
          <p:cNvPr id="170" name="Google Shape;170;p53"/>
          <p:cNvGrpSpPr/>
          <p:nvPr/>
        </p:nvGrpSpPr>
        <p:grpSpPr>
          <a:xfrm>
            <a:off x="-32" y="-228035"/>
            <a:ext cx="2163551" cy="1347316"/>
            <a:chOff x="-32" y="-215971"/>
            <a:chExt cx="2163551" cy="1347316"/>
          </a:xfrm>
        </p:grpSpPr>
        <p:sp>
          <p:nvSpPr>
            <p:cNvPr id="171" name="Google Shape;171;p5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5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FFFF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5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FFFFFF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5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FFFFFF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5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333"/>
              </a:srgbClr>
            </a:solidFill>
            <a:ln>
              <a:noFill/>
            </a:ln>
          </p:spPr>
        </p:sp>
      </p:grpSp>
      <p:sp>
        <p:nvSpPr>
          <p:cNvPr id="176" name="Google Shape;176;p5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 1">
  <p:cSld name="TITLE_1_2_1">
    <p:bg>
      <p:bgPr>
        <a:solidFill>
          <a:srgbClr val="FF9900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54"/>
          <p:cNvGrpSpPr/>
          <p:nvPr/>
        </p:nvGrpSpPr>
        <p:grpSpPr>
          <a:xfrm>
            <a:off x="6172209" y="2656118"/>
            <a:ext cx="2971745" cy="2886157"/>
            <a:chOff x="6172209" y="2656118"/>
            <a:chExt cx="2971745" cy="2886157"/>
          </a:xfrm>
        </p:grpSpPr>
        <p:sp>
          <p:nvSpPr>
            <p:cNvPr id="179" name="Google Shape;179;p54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4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54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54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4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84" name="Google Shape;184;p54"/>
          <p:cNvGrpSpPr/>
          <p:nvPr/>
        </p:nvGrpSpPr>
        <p:grpSpPr>
          <a:xfrm>
            <a:off x="-32" y="-228035"/>
            <a:ext cx="2163551" cy="1347316"/>
            <a:chOff x="-32" y="-215971"/>
            <a:chExt cx="2163551" cy="1347316"/>
          </a:xfrm>
        </p:grpSpPr>
        <p:sp>
          <p:nvSpPr>
            <p:cNvPr id="185" name="Google Shape;185;p54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54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4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54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190" name="Google Shape;190;p54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1" name="Google Shape;191;p54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2" name="Google Shape;192;p5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5" name="Google Shape;195;p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6" name="Google Shape;196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4"/>
          <p:cNvGrpSpPr/>
          <p:nvPr/>
        </p:nvGrpSpPr>
        <p:grpSpPr>
          <a:xfrm>
            <a:off x="6172209" y="2656118"/>
            <a:ext cx="2971745" cy="2886157"/>
            <a:chOff x="6172209" y="2656118"/>
            <a:chExt cx="2971745" cy="2886157"/>
          </a:xfrm>
        </p:grpSpPr>
        <p:sp>
          <p:nvSpPr>
            <p:cNvPr id="25" name="Google Shape;25;p44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44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44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4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44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30" name="Google Shape;30;p44"/>
          <p:cNvGrpSpPr/>
          <p:nvPr/>
        </p:nvGrpSpPr>
        <p:grpSpPr>
          <a:xfrm>
            <a:off x="-32" y="-228035"/>
            <a:ext cx="2163551" cy="1347316"/>
            <a:chOff x="-32" y="-215971"/>
            <a:chExt cx="2163551" cy="1347316"/>
          </a:xfrm>
        </p:grpSpPr>
        <p:sp>
          <p:nvSpPr>
            <p:cNvPr id="31" name="Google Shape;31;p44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44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44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44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4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36" name="Google Shape;36;p44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" name="Google Shape;37;p44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»"/>
              <a:defRPr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8" name="Google Shape;38;p4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solidFill>
          <a:srgbClr val="FF9900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45"/>
          <p:cNvGrpSpPr/>
          <p:nvPr/>
        </p:nvGrpSpPr>
        <p:grpSpPr>
          <a:xfrm>
            <a:off x="6172209" y="2656118"/>
            <a:ext cx="2971745" cy="2886157"/>
            <a:chOff x="6172209" y="2656118"/>
            <a:chExt cx="2971745" cy="2886157"/>
          </a:xfrm>
        </p:grpSpPr>
        <p:sp>
          <p:nvSpPr>
            <p:cNvPr id="41" name="Google Shape;41;p45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45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45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5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45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46" name="Google Shape;46;p45"/>
          <p:cNvGrpSpPr/>
          <p:nvPr/>
        </p:nvGrpSpPr>
        <p:grpSpPr>
          <a:xfrm>
            <a:off x="-32" y="-228035"/>
            <a:ext cx="2163551" cy="1347316"/>
            <a:chOff x="-32" y="-215971"/>
            <a:chExt cx="2163551" cy="1347316"/>
          </a:xfrm>
        </p:grpSpPr>
        <p:sp>
          <p:nvSpPr>
            <p:cNvPr id="47" name="Google Shape;47;p45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45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5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45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52" name="Google Shape;52;p45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3" name="Google Shape;53;p45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4" name="Google Shape;54;p4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46"/>
          <p:cNvGrpSpPr/>
          <p:nvPr/>
        </p:nvGrpSpPr>
        <p:grpSpPr>
          <a:xfrm>
            <a:off x="6791641" y="3181575"/>
            <a:ext cx="2352136" cy="2284392"/>
            <a:chOff x="6172209" y="2656118"/>
            <a:chExt cx="2971745" cy="2886157"/>
          </a:xfrm>
        </p:grpSpPr>
        <p:sp>
          <p:nvSpPr>
            <p:cNvPr id="57" name="Google Shape;57;p46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6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46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6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46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62" name="Google Shape;62;p46"/>
          <p:cNvGrpSpPr/>
          <p:nvPr/>
        </p:nvGrpSpPr>
        <p:grpSpPr>
          <a:xfrm>
            <a:off x="-32" y="-228035"/>
            <a:ext cx="2163551" cy="1347316"/>
            <a:chOff x="-32" y="-215971"/>
            <a:chExt cx="2163551" cy="1347316"/>
          </a:xfrm>
        </p:grpSpPr>
        <p:sp>
          <p:nvSpPr>
            <p:cNvPr id="63" name="Google Shape;63;p46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46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6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46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4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68" name="Google Shape;68;p46"/>
          <p:cNvSpPr txBox="1"/>
          <p:nvPr>
            <p:ph type="title"/>
          </p:nvPr>
        </p:nvSpPr>
        <p:spPr>
          <a:xfrm>
            <a:off x="1031425" y="1149725"/>
            <a:ext cx="63210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9" name="Google Shape;69;p46"/>
          <p:cNvSpPr txBox="1"/>
          <p:nvPr>
            <p:ph idx="1" type="body"/>
          </p:nvPr>
        </p:nvSpPr>
        <p:spPr>
          <a:xfrm>
            <a:off x="1031425" y="1830425"/>
            <a:ext cx="2037600" cy="30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70" name="Google Shape;70;p46"/>
          <p:cNvSpPr txBox="1"/>
          <p:nvPr>
            <p:ph idx="2" type="body"/>
          </p:nvPr>
        </p:nvSpPr>
        <p:spPr>
          <a:xfrm>
            <a:off x="3173275" y="1830425"/>
            <a:ext cx="2037600" cy="30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71" name="Google Shape;71;p46"/>
          <p:cNvSpPr txBox="1"/>
          <p:nvPr>
            <p:ph idx="3" type="body"/>
          </p:nvPr>
        </p:nvSpPr>
        <p:spPr>
          <a:xfrm>
            <a:off x="5315125" y="1830425"/>
            <a:ext cx="2037600" cy="30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72" name="Google Shape;72;p4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solidFill>
          <a:srgbClr val="4BB5D9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47"/>
          <p:cNvGrpSpPr/>
          <p:nvPr/>
        </p:nvGrpSpPr>
        <p:grpSpPr>
          <a:xfrm>
            <a:off x="5609677" y="2185857"/>
            <a:ext cx="3534593" cy="3432795"/>
            <a:chOff x="6172209" y="2656118"/>
            <a:chExt cx="2971745" cy="2886157"/>
          </a:xfrm>
        </p:grpSpPr>
        <p:sp>
          <p:nvSpPr>
            <p:cNvPr id="75" name="Google Shape;75;p47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47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47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47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47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80" name="Google Shape;80;p47"/>
          <p:cNvGrpSpPr/>
          <p:nvPr/>
        </p:nvGrpSpPr>
        <p:grpSpPr>
          <a:xfrm>
            <a:off x="-22" y="-324555"/>
            <a:ext cx="3068565" cy="1910899"/>
            <a:chOff x="-32" y="-215971"/>
            <a:chExt cx="2163551" cy="1347316"/>
          </a:xfrm>
        </p:grpSpPr>
        <p:sp>
          <p:nvSpPr>
            <p:cNvPr id="81" name="Google Shape;81;p47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47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47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47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47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86" name="Google Shape;86;p47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48"/>
          <p:cNvGrpSpPr/>
          <p:nvPr/>
        </p:nvGrpSpPr>
        <p:grpSpPr>
          <a:xfrm>
            <a:off x="6172209" y="2656118"/>
            <a:ext cx="2971745" cy="2886157"/>
            <a:chOff x="6172209" y="2656118"/>
            <a:chExt cx="2971745" cy="2886157"/>
          </a:xfrm>
        </p:grpSpPr>
        <p:sp>
          <p:nvSpPr>
            <p:cNvPr id="89" name="Google Shape;89;p48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48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48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48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48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94" name="Google Shape;94;p48"/>
          <p:cNvGrpSpPr/>
          <p:nvPr/>
        </p:nvGrpSpPr>
        <p:grpSpPr>
          <a:xfrm>
            <a:off x="-32" y="-228035"/>
            <a:ext cx="2163551" cy="1347316"/>
            <a:chOff x="-32" y="-215971"/>
            <a:chExt cx="2163551" cy="1347316"/>
          </a:xfrm>
        </p:grpSpPr>
        <p:sp>
          <p:nvSpPr>
            <p:cNvPr id="95" name="Google Shape;95;p48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48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48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48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4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00" name="Google Shape;100;p4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9"/>
          <p:cNvSpPr txBox="1"/>
          <p:nvPr>
            <p:ph idx="1" type="body"/>
          </p:nvPr>
        </p:nvSpPr>
        <p:spPr>
          <a:xfrm>
            <a:off x="2822775" y="2161800"/>
            <a:ext cx="34983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»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●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○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■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grpSp>
        <p:nvGrpSpPr>
          <p:cNvPr id="103" name="Google Shape;103;p49"/>
          <p:cNvGrpSpPr/>
          <p:nvPr/>
        </p:nvGrpSpPr>
        <p:grpSpPr>
          <a:xfrm>
            <a:off x="5609677" y="2185857"/>
            <a:ext cx="3534593" cy="3432795"/>
            <a:chOff x="6172209" y="2656118"/>
            <a:chExt cx="2971745" cy="2886157"/>
          </a:xfrm>
        </p:grpSpPr>
        <p:sp>
          <p:nvSpPr>
            <p:cNvPr id="104" name="Google Shape;104;p49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49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49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49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49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grpSp>
        <p:nvGrpSpPr>
          <p:cNvPr id="109" name="Google Shape;109;p49"/>
          <p:cNvGrpSpPr/>
          <p:nvPr/>
        </p:nvGrpSpPr>
        <p:grpSpPr>
          <a:xfrm>
            <a:off x="-22" y="-324555"/>
            <a:ext cx="3068565" cy="1910899"/>
            <a:chOff x="-32" y="-215971"/>
            <a:chExt cx="2163551" cy="1347316"/>
          </a:xfrm>
        </p:grpSpPr>
        <p:sp>
          <p:nvSpPr>
            <p:cNvPr id="110" name="Google Shape;110;p49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49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49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49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49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115" name="Google Shape;115;p49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50"/>
          <p:cNvGrpSpPr/>
          <p:nvPr/>
        </p:nvGrpSpPr>
        <p:grpSpPr>
          <a:xfrm>
            <a:off x="6172209" y="2656118"/>
            <a:ext cx="2971745" cy="2886157"/>
            <a:chOff x="6172209" y="2656118"/>
            <a:chExt cx="2971745" cy="2886157"/>
          </a:xfrm>
        </p:grpSpPr>
        <p:sp>
          <p:nvSpPr>
            <p:cNvPr id="118" name="Google Shape;118;p50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0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50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0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0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23" name="Google Shape;123;p50"/>
          <p:cNvGrpSpPr/>
          <p:nvPr/>
        </p:nvGrpSpPr>
        <p:grpSpPr>
          <a:xfrm>
            <a:off x="-32" y="-228035"/>
            <a:ext cx="2163551" cy="1347316"/>
            <a:chOff x="-32" y="-215971"/>
            <a:chExt cx="2163551" cy="1347316"/>
          </a:xfrm>
        </p:grpSpPr>
        <p:sp>
          <p:nvSpPr>
            <p:cNvPr id="124" name="Google Shape;124;p50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50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50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50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50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29" name="Google Shape;129;p50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0" name="Google Shape;130;p50"/>
          <p:cNvSpPr txBox="1"/>
          <p:nvPr>
            <p:ph idx="1" type="body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31" name="Google Shape;131;p50"/>
          <p:cNvSpPr txBox="1"/>
          <p:nvPr>
            <p:ph idx="2" type="body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32" name="Google Shape;132;p5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51"/>
          <p:cNvGrpSpPr/>
          <p:nvPr/>
        </p:nvGrpSpPr>
        <p:grpSpPr>
          <a:xfrm>
            <a:off x="6172209" y="2656118"/>
            <a:ext cx="2971745" cy="2886157"/>
            <a:chOff x="6172209" y="2656118"/>
            <a:chExt cx="2971745" cy="2886157"/>
          </a:xfrm>
        </p:grpSpPr>
        <p:sp>
          <p:nvSpPr>
            <p:cNvPr id="135" name="Google Shape;135;p51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51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1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51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51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40" name="Google Shape;140;p51"/>
          <p:cNvGrpSpPr/>
          <p:nvPr/>
        </p:nvGrpSpPr>
        <p:grpSpPr>
          <a:xfrm>
            <a:off x="-32" y="-228035"/>
            <a:ext cx="2163551" cy="1347316"/>
            <a:chOff x="-32" y="-215971"/>
            <a:chExt cx="2163551" cy="1347316"/>
          </a:xfrm>
        </p:grpSpPr>
        <p:sp>
          <p:nvSpPr>
            <p:cNvPr id="141" name="Google Shape;141;p51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51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51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51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1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46" name="Google Shape;146;p51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7" name="Google Shape;147;p5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2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i="0" sz="3000" u="none" cap="none" strike="noStrik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i="0" sz="3000" u="none" cap="none" strike="noStrik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i="0" sz="3000" u="none" cap="none" strike="noStrik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i="0" sz="3000" u="none" cap="none" strike="noStrik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i="0" sz="3000" u="none" cap="none" strike="noStrik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i="0" sz="3000" u="none" cap="none" strike="noStrik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i="0" sz="3000" u="none" cap="none" strike="noStrik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i="0" sz="3000" u="none" cap="none" strike="noStrik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i="0" sz="3000" u="none" cap="none" strike="noStrike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42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»"/>
              <a:defRPr b="0" i="0" sz="20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⋄"/>
              <a:defRPr b="0" i="0" sz="20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b="0" i="0" sz="20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b="0" i="0" sz="20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b="0" i="0" sz="20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b="0" i="0" sz="20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●"/>
              <a:defRPr b="0" i="0" sz="20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○"/>
              <a:defRPr b="0" i="0" sz="20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■"/>
              <a:defRPr b="0" i="0" sz="20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8" name="Google Shape;8;p42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DATATHON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MAY 2019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b="0" lang="en" sz="3000"/>
              <a:t>One Day Challenge</a:t>
            </a:r>
            <a:endParaRPr b="0"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0"/>
          <p:cNvSpPr txBox="1"/>
          <p:nvPr>
            <p:ph type="title"/>
          </p:nvPr>
        </p:nvSpPr>
        <p:spPr>
          <a:xfrm>
            <a:off x="1088950" y="1540950"/>
            <a:ext cx="63210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YOUR TASK</a:t>
            </a:r>
            <a:endParaRPr/>
          </a:p>
        </p:txBody>
      </p:sp>
      <p:sp>
        <p:nvSpPr>
          <p:cNvPr id="258" name="Google Shape;258;p10"/>
          <p:cNvSpPr txBox="1"/>
          <p:nvPr>
            <p:ph idx="1" type="body"/>
          </p:nvPr>
        </p:nvSpPr>
        <p:spPr>
          <a:xfrm>
            <a:off x="881825" y="2141125"/>
            <a:ext cx="6931200" cy="30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200"/>
              <a:buChar char="»"/>
            </a:pPr>
            <a:r>
              <a:rPr lang="en" sz="2200"/>
              <a:t>Predict the cookies quality using the Cookie Flea dataset.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»"/>
            </a:pPr>
            <a:r>
              <a:rPr lang="en" sz="2200"/>
              <a:t>Present your results at the end of the day!</a:t>
            </a:r>
            <a:endParaRPr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1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CONSIDERATIONS</a:t>
            </a:r>
            <a:endParaRPr b="0"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2"/>
          <p:cNvSpPr txBox="1"/>
          <p:nvPr>
            <p:ph type="title"/>
          </p:nvPr>
        </p:nvSpPr>
        <p:spPr>
          <a:xfrm>
            <a:off x="609988" y="154807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DATABASE</a:t>
            </a:r>
            <a:endParaRPr/>
          </a:p>
        </p:txBody>
      </p:sp>
      <p:sp>
        <p:nvSpPr>
          <p:cNvPr id="269" name="Google Shape;269;p12"/>
          <p:cNvSpPr txBox="1"/>
          <p:nvPr>
            <p:ph idx="1" type="body"/>
          </p:nvPr>
        </p:nvSpPr>
        <p:spPr>
          <a:xfrm>
            <a:off x="609988" y="2060400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/>
              <a:t>You can find the data here:</a:t>
            </a:r>
            <a:endParaRPr sz="1800"/>
          </a:p>
          <a:p>
            <a:pPr indent="0" lvl="0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8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33333"/>
              </a:solidFill>
              <a:highlight>
                <a:srgbClr val="F7F7F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33333"/>
              </a:solidFill>
              <a:highlight>
                <a:srgbClr val="F7F7F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70" name="Google Shape;270;p12"/>
          <p:cNvSpPr txBox="1"/>
          <p:nvPr/>
        </p:nvSpPr>
        <p:spPr>
          <a:xfrm>
            <a:off x="836613" y="2583400"/>
            <a:ext cx="6627900" cy="7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driver </a:t>
            </a:r>
            <a:r>
              <a:rPr b="0" i="0" lang="en" sz="18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=</a:t>
            </a:r>
            <a:r>
              <a:rPr b="0" i="0" lang="en" sz="1800" u="none" cap="none" strike="noStrike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b="0" i="0" lang="en" sz="1800" u="none" cap="none" strike="noStrike">
                <a:solidFill>
                  <a:srgbClr val="BA212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'mysql+pymysql'</a:t>
            </a:r>
            <a:endParaRPr b="0" i="0" sz="1800" u="none" cap="none" strike="noStrike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ip </a:t>
            </a:r>
            <a:r>
              <a:rPr b="0" i="0" lang="en" sz="18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=</a:t>
            </a:r>
            <a:r>
              <a:rPr b="0" i="0" lang="en" sz="1800" u="none" cap="none" strike="noStrike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b="0" i="0" lang="en" sz="1800" u="none" cap="none" strike="noStrike">
                <a:solidFill>
                  <a:srgbClr val="BA212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'35.239.232.23'</a:t>
            </a:r>
            <a:endParaRPr b="0" i="0" sz="1800" u="none" cap="none" strike="noStrike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username </a:t>
            </a:r>
            <a:r>
              <a:rPr b="0" i="0" lang="en" sz="18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=</a:t>
            </a:r>
            <a:r>
              <a:rPr b="0" i="0" lang="en" sz="1800" u="none" cap="none" strike="noStrike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b="0" i="0" lang="en" sz="1800" u="none" cap="none" strike="noStrike">
                <a:solidFill>
                  <a:srgbClr val="BA212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'ironhacker_read'</a:t>
            </a:r>
            <a:endParaRPr b="0" i="0" sz="1800" u="none" cap="none" strike="noStrike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password </a:t>
            </a:r>
            <a:r>
              <a:rPr b="0" i="0" lang="en" sz="18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=</a:t>
            </a:r>
            <a:r>
              <a:rPr b="0" i="0" lang="en" sz="1800" u="none" cap="none" strike="noStrike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b="0" i="0" lang="en" sz="1800" u="none" cap="none" strike="noStrike">
                <a:solidFill>
                  <a:srgbClr val="BA212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'ir0nhack3r'</a:t>
            </a:r>
            <a:endParaRPr b="0" i="0" sz="1800" u="none" cap="none" strike="noStrike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db </a:t>
            </a:r>
            <a:r>
              <a:rPr b="0" i="0" lang="en" sz="18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=</a:t>
            </a:r>
            <a:r>
              <a:rPr b="0" i="0" lang="en" sz="1800" u="none" cap="none" strike="noStrike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b="0" i="0" lang="en" sz="1800" u="none" cap="none" strike="noStrike">
                <a:solidFill>
                  <a:srgbClr val="BA212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cookies</a:t>
            </a:r>
            <a:endParaRPr b="0" i="0" sz="1800" u="none" cap="none" strike="noStrike">
              <a:solidFill>
                <a:srgbClr val="BA212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BA212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271" name="Google Shape;27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21113" y="262713"/>
            <a:ext cx="4762500" cy="166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2050" y="2404875"/>
            <a:ext cx="2110400" cy="211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title"/>
          </p:nvPr>
        </p:nvSpPr>
        <p:spPr>
          <a:xfrm>
            <a:off x="489500" y="1348550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607896"/>
                </a:solidFill>
              </a:rPr>
              <a:t>WHAT DO YOU NEED TO DELIVER?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278" name="Google Shape;278;p13"/>
          <p:cNvSpPr txBox="1"/>
          <p:nvPr>
            <p:ph idx="1" type="body"/>
          </p:nvPr>
        </p:nvSpPr>
        <p:spPr>
          <a:xfrm>
            <a:off x="489500" y="2029250"/>
            <a:ext cx="70434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Jupyter notebook with your analysis.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Presentation slides.</a:t>
            </a:r>
            <a:endParaRPr sz="1800"/>
          </a:p>
        </p:txBody>
      </p:sp>
      <p:pic>
        <p:nvPicPr>
          <p:cNvPr id="279" name="Google Shape;27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3250" y="2723025"/>
            <a:ext cx="2035024" cy="203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NOTEBOOK REQUIREMENTS</a:t>
            </a:r>
            <a:endParaRPr/>
          </a:p>
        </p:txBody>
      </p:sp>
      <p:sp>
        <p:nvSpPr>
          <p:cNvPr id="285" name="Google Shape;285;p14"/>
          <p:cNvSpPr txBox="1"/>
          <p:nvPr>
            <p:ph idx="1" type="body"/>
          </p:nvPr>
        </p:nvSpPr>
        <p:spPr>
          <a:xfrm>
            <a:off x="1031425" y="1777125"/>
            <a:ext cx="70692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You </a:t>
            </a:r>
            <a:r>
              <a:rPr b="1" lang="en" sz="1800"/>
              <a:t>must include a cleaning method</a:t>
            </a:r>
            <a:r>
              <a:rPr lang="en" sz="1800"/>
              <a:t>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Include the metric you used to evaluate and your result.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Add comments and descriptions of the steps you take.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Justify each decision you make.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Give the notebook a clear structure.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Clean code!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146500" y="1322300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607896"/>
                </a:solidFill>
              </a:rPr>
              <a:t>WHAT ABOUT THE PRESENTATIONS?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1146500" y="1949700"/>
            <a:ext cx="62856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Keep presentations </a:t>
            </a:r>
            <a:r>
              <a:rPr b="1" lang="en" sz="1800"/>
              <a:t>under 10 minutes</a:t>
            </a:r>
            <a:r>
              <a:rPr lang="en" sz="1800"/>
              <a:t>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Use slides.com or Google Slides.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Present yourselves.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Remember to tell a story!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HOW WILL YOU BE EVALUATED?</a:t>
            </a:r>
            <a:endParaRPr/>
          </a:p>
        </p:txBody>
      </p:sp>
      <p:sp>
        <p:nvSpPr>
          <p:cNvPr id="297" name="Google Shape;297;p16"/>
          <p:cNvSpPr txBox="1"/>
          <p:nvPr>
            <p:ph idx="1" type="body"/>
          </p:nvPr>
        </p:nvSpPr>
        <p:spPr>
          <a:xfrm>
            <a:off x="1146500" y="1949700"/>
            <a:ext cx="62856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Quality of your thinking and analysis.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Technical checkpoints.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Independent test set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Organization &amp; Teamwork. 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Presentation.</a:t>
            </a:r>
            <a:endParaRPr sz="1800"/>
          </a:p>
        </p:txBody>
      </p:sp>
      <p:pic>
        <p:nvPicPr>
          <p:cNvPr id="298" name="Google Shape;29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0250" y="282875"/>
            <a:ext cx="2667000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"/>
          <p:cNvSpPr txBox="1"/>
          <p:nvPr>
            <p:ph type="ctrTitle"/>
          </p:nvPr>
        </p:nvSpPr>
        <p:spPr>
          <a:xfrm rot="247">
            <a:off x="520356" y="2625437"/>
            <a:ext cx="4182300" cy="92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000"/>
              <a:t>CHECKPOINTS</a:t>
            </a:r>
            <a:endParaRPr sz="5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/>
          <p:nvPr>
            <p:ph type="title"/>
          </p:nvPr>
        </p:nvSpPr>
        <p:spPr>
          <a:xfrm>
            <a:off x="726625" y="10822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607896"/>
                </a:solidFill>
              </a:rPr>
              <a:t>MORNING CHECKPOINT - BY 10:30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309" name="Google Shape;309;p18"/>
          <p:cNvSpPr txBox="1"/>
          <p:nvPr>
            <p:ph idx="1" type="body"/>
          </p:nvPr>
        </p:nvSpPr>
        <p:spPr>
          <a:xfrm>
            <a:off x="726625" y="1700925"/>
            <a:ext cx="62856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Planning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Repository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README file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Data cleaning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Analysis plan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</a:pPr>
            <a:r>
              <a:rPr lang="en" sz="1800"/>
              <a:t>Hypotheses 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⋄"/>
            </a:pPr>
            <a:r>
              <a:rPr lang="en" sz="1800"/>
              <a:t>Questions to investigate</a:t>
            </a:r>
            <a:endParaRPr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 txBox="1"/>
          <p:nvPr>
            <p:ph type="title"/>
          </p:nvPr>
        </p:nvSpPr>
        <p:spPr>
          <a:xfrm>
            <a:off x="1031425" y="1149725"/>
            <a:ext cx="62856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607896"/>
                </a:solidFill>
              </a:rPr>
              <a:t>AFTERNOON CHECKPOINT - BY 12:00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315" name="Google Shape;315;p19"/>
          <p:cNvSpPr txBox="1"/>
          <p:nvPr>
            <p:ph idx="1" type="body"/>
          </p:nvPr>
        </p:nvSpPr>
        <p:spPr>
          <a:xfrm>
            <a:off x="1031425" y="1777125"/>
            <a:ext cx="62856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Appropriate model selection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Appropriate metric selection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Clean code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Good practices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"/>
          <p:cNvSpPr txBox="1"/>
          <p:nvPr>
            <p:ph type="title"/>
          </p:nvPr>
        </p:nvSpPr>
        <p:spPr>
          <a:xfrm>
            <a:off x="3843100" y="660975"/>
            <a:ext cx="5517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WHAT IS A DATATHON?</a:t>
            </a:r>
            <a:endParaRPr/>
          </a:p>
        </p:txBody>
      </p:sp>
      <p:sp>
        <p:nvSpPr>
          <p:cNvPr id="207" name="Google Shape;207;p2"/>
          <p:cNvSpPr txBox="1"/>
          <p:nvPr>
            <p:ph idx="1" type="body"/>
          </p:nvPr>
        </p:nvSpPr>
        <p:spPr>
          <a:xfrm>
            <a:off x="3897825" y="1456750"/>
            <a:ext cx="4128000" cy="12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datathon is a one day challenge event where you will use your analytical and technical skills to tackle a given problem.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800"/>
          </a:p>
        </p:txBody>
      </p:sp>
      <p:pic>
        <p:nvPicPr>
          <p:cNvPr id="208" name="Google Shape;20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2750900"/>
            <a:ext cx="2937275" cy="204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SCHEDULE</a:t>
            </a:r>
            <a:endParaRPr b="0" sz="3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MORNING STAGE</a:t>
            </a:r>
            <a:endParaRPr/>
          </a:p>
        </p:txBody>
      </p:sp>
      <p:sp>
        <p:nvSpPr>
          <p:cNvPr id="326" name="Google Shape;326;p21"/>
          <p:cNvSpPr txBox="1"/>
          <p:nvPr>
            <p:ph idx="1" type="body"/>
          </p:nvPr>
        </p:nvSpPr>
        <p:spPr>
          <a:xfrm>
            <a:off x="1031425" y="1777125"/>
            <a:ext cx="6201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BB5D9"/>
              </a:buClr>
              <a:buSzPts val="1600"/>
              <a:buChar char="»"/>
            </a:pPr>
            <a:r>
              <a:rPr b="1" lang="en" sz="1800">
                <a:solidFill>
                  <a:srgbClr val="3796BF"/>
                </a:solidFill>
              </a:rPr>
              <a:t>8:30h	START!!! (KICK-OFF LAST THURSDAY) </a:t>
            </a:r>
            <a:endParaRPr b="1" sz="1800">
              <a:solidFill>
                <a:srgbClr val="3796BF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BB5D9"/>
              </a:buClr>
              <a:buSzPts val="1600"/>
              <a:buChar char="»"/>
            </a:pPr>
            <a:r>
              <a:rPr b="1" lang="en" sz="1800">
                <a:solidFill>
                  <a:srgbClr val="3796BF"/>
                </a:solidFill>
              </a:rPr>
              <a:t>10:30h	CHECKPOINT 1</a:t>
            </a:r>
            <a:endParaRPr b="1" sz="1800">
              <a:solidFill>
                <a:srgbClr val="3796BF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»"/>
            </a:pPr>
            <a:r>
              <a:rPr b="1" lang="en" sz="1800">
                <a:solidFill>
                  <a:srgbClr val="3796BF"/>
                </a:solidFill>
              </a:rPr>
              <a:t>12:00h	CHECKPOINT 2</a:t>
            </a:r>
            <a:endParaRPr b="1" sz="1800">
              <a:solidFill>
                <a:srgbClr val="3796BF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BB5D9"/>
              </a:buClr>
              <a:buSzPts val="1600"/>
              <a:buChar char="»"/>
            </a:pPr>
            <a:r>
              <a:rPr b="1" lang="en" sz="1800">
                <a:solidFill>
                  <a:srgbClr val="3796BF"/>
                </a:solidFill>
              </a:rPr>
              <a:t>13:00h	</a:t>
            </a:r>
            <a:r>
              <a:rPr b="1" lang="en" sz="1800">
                <a:solidFill>
                  <a:srgbClr val="3796BF"/>
                </a:solidFill>
              </a:rPr>
              <a:t>LUNCH</a:t>
            </a:r>
            <a:endParaRPr b="1" sz="1800">
              <a:solidFill>
                <a:srgbClr val="3796BF"/>
              </a:solidFill>
            </a:endParaRPr>
          </a:p>
        </p:txBody>
      </p:sp>
      <p:pic>
        <p:nvPicPr>
          <p:cNvPr id="327" name="Google Shape;32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1951" y="2876050"/>
            <a:ext cx="1932100" cy="194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4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FF9900"/>
                </a:solidFill>
              </a:rPr>
              <a:t>AFTERNOON STAGE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333" name="Google Shape;333;p24"/>
          <p:cNvSpPr txBox="1"/>
          <p:nvPr>
            <p:ph idx="1" type="body"/>
          </p:nvPr>
        </p:nvSpPr>
        <p:spPr>
          <a:xfrm>
            <a:off x="1031425" y="1777125"/>
            <a:ext cx="6201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Char char="»"/>
            </a:pPr>
            <a:r>
              <a:rPr b="1" lang="en" sz="1800">
                <a:solidFill>
                  <a:srgbClr val="FF9900"/>
                </a:solidFill>
              </a:rPr>
              <a:t>15:00h 	CODE DELIVERY</a:t>
            </a:r>
            <a:endParaRPr b="1" sz="1800">
              <a:solidFill>
                <a:srgbClr val="FF99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Char char="»"/>
            </a:pPr>
            <a:r>
              <a:rPr b="1" lang="en" sz="1800">
                <a:solidFill>
                  <a:srgbClr val="FF9900"/>
                </a:solidFill>
              </a:rPr>
              <a:t>15.20h	SLIDES DELIVERY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Char char="»"/>
            </a:pPr>
            <a:r>
              <a:rPr b="1" lang="en" sz="1800">
                <a:solidFill>
                  <a:srgbClr val="FF9900"/>
                </a:solidFill>
              </a:rPr>
              <a:t>15:30h	PRESENTATIONS !</a:t>
            </a:r>
            <a:endParaRPr b="1" sz="1800">
              <a:solidFill>
                <a:srgbClr val="FF99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Char char="»"/>
            </a:pPr>
            <a:r>
              <a:rPr b="1" lang="en" sz="1800">
                <a:solidFill>
                  <a:srgbClr val="FF9900"/>
                </a:solidFill>
              </a:rPr>
              <a:t>15:55h	WINNER ANNOUNCEMENT</a:t>
            </a:r>
            <a:endParaRPr b="1" sz="18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5"/>
          <p:cNvSpPr txBox="1"/>
          <p:nvPr>
            <p:ph type="ctrTitle"/>
          </p:nvPr>
        </p:nvSpPr>
        <p:spPr>
          <a:xfrm>
            <a:off x="694325" y="2268425"/>
            <a:ext cx="5671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TIPS AND TRICKS</a:t>
            </a:r>
            <a:endParaRPr b="0" sz="3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6"/>
          <p:cNvSpPr txBox="1"/>
          <p:nvPr>
            <p:ph type="title"/>
          </p:nvPr>
        </p:nvSpPr>
        <p:spPr>
          <a:xfrm>
            <a:off x="627975" y="12980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607896"/>
                </a:solidFill>
              </a:rPr>
              <a:t>LAST TIPS &amp; TRICKS!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344" name="Google Shape;344;p26"/>
          <p:cNvSpPr txBox="1"/>
          <p:nvPr>
            <p:ph idx="1" type="body"/>
          </p:nvPr>
        </p:nvSpPr>
        <p:spPr>
          <a:xfrm>
            <a:off x="627975" y="2036700"/>
            <a:ext cx="6285600" cy="3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Use a Kanban Board.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Remember: pull and push.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Deliver on time!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Learn from each other.</a:t>
            </a:r>
            <a:endParaRPr sz="1800"/>
          </a:p>
        </p:txBody>
      </p:sp>
      <p:pic>
        <p:nvPicPr>
          <p:cNvPr id="345" name="Google Shape;345;p26"/>
          <p:cNvPicPr preferRelativeResize="0"/>
          <p:nvPr/>
        </p:nvPicPr>
        <p:blipFill rotWithShape="1">
          <a:blip r:embed="rId3">
            <a:alphaModFix/>
          </a:blip>
          <a:srcRect b="0" l="-7010" r="7009" t="0"/>
          <a:stretch/>
        </p:blipFill>
        <p:spPr>
          <a:xfrm>
            <a:off x="4817324" y="257125"/>
            <a:ext cx="3601575" cy="222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7"/>
          <p:cNvSpPr txBox="1"/>
          <p:nvPr>
            <p:ph type="title"/>
          </p:nvPr>
        </p:nvSpPr>
        <p:spPr>
          <a:xfrm>
            <a:off x="993475" y="1314700"/>
            <a:ext cx="42108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607896"/>
                </a:solidFill>
              </a:rPr>
              <a:t>LAST TIPS &amp; TRICKS!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351" name="Google Shape;351;p27"/>
          <p:cNvSpPr txBox="1"/>
          <p:nvPr>
            <p:ph idx="1" type="body"/>
          </p:nvPr>
        </p:nvSpPr>
        <p:spPr>
          <a:xfrm>
            <a:off x="993475" y="1995400"/>
            <a:ext cx="4463700" cy="3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Splitting the work is OK.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You’re stronger together.</a:t>
            </a:r>
            <a:endParaRPr sz="1800"/>
          </a:p>
          <a:p>
            <a:pPr indent="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800"/>
          </a:p>
          <a:p>
            <a:pPr indent="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b="1" lang="en" sz="2400">
                <a:solidFill>
                  <a:srgbClr val="3C78D8"/>
                </a:solidFill>
              </a:rPr>
              <a:t>WORK FAST, HAVE FUN!</a:t>
            </a:r>
            <a:endParaRPr b="1" sz="2400">
              <a:solidFill>
                <a:srgbClr val="3C78D8"/>
              </a:solidFill>
            </a:endParaRPr>
          </a:p>
        </p:txBody>
      </p:sp>
      <p:pic>
        <p:nvPicPr>
          <p:cNvPr id="352" name="Google Shape;35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74725" y="0"/>
            <a:ext cx="30692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775" y="618150"/>
            <a:ext cx="6970450" cy="39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9"/>
          <p:cNvSpPr txBox="1"/>
          <p:nvPr>
            <p:ph type="ctrTitle"/>
          </p:nvPr>
        </p:nvSpPr>
        <p:spPr>
          <a:xfrm>
            <a:off x="259175" y="2713575"/>
            <a:ext cx="5671500" cy="15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WINNER, WINNER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CHICKEN DINNER</a:t>
            </a:r>
            <a:endParaRPr b="0" sz="3000"/>
          </a:p>
        </p:txBody>
      </p:sp>
      <p:pic>
        <p:nvPicPr>
          <p:cNvPr id="363" name="Google Shape;36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3450" y="482137"/>
            <a:ext cx="3095725" cy="417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0"/>
          <p:cNvSpPr txBox="1"/>
          <p:nvPr>
            <p:ph idx="4294967295" type="ctrTitle"/>
          </p:nvPr>
        </p:nvSpPr>
        <p:spPr>
          <a:xfrm>
            <a:off x="248975" y="1262275"/>
            <a:ext cx="7192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</a:pPr>
            <a:r>
              <a:rPr b="1" i="0" lang="en" sz="4800" u="none" cap="none" strike="noStrike">
                <a:solidFill>
                  <a:srgbClr val="81D1EC"/>
                </a:solidFill>
                <a:latin typeface="Oswald"/>
                <a:ea typeface="Oswald"/>
                <a:cs typeface="Oswald"/>
                <a:sym typeface="Oswald"/>
              </a:rPr>
              <a:t>WINNING CATEGORIES</a:t>
            </a:r>
            <a:endParaRPr b="1" i="0" sz="4800" u="none" cap="none" strike="noStrike">
              <a:solidFill>
                <a:srgbClr val="81D1E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69" name="Google Shape;369;p30"/>
          <p:cNvSpPr/>
          <p:nvPr/>
        </p:nvSpPr>
        <p:spPr>
          <a:xfrm>
            <a:off x="7756017" y="2136881"/>
            <a:ext cx="282133" cy="26939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0" name="Google Shape;370;p30"/>
          <p:cNvGrpSpPr/>
          <p:nvPr/>
        </p:nvGrpSpPr>
        <p:grpSpPr>
          <a:xfrm>
            <a:off x="7405912" y="624263"/>
            <a:ext cx="1208686" cy="1209005"/>
            <a:chOff x="6654650" y="3665275"/>
            <a:chExt cx="409100" cy="409125"/>
          </a:xfrm>
        </p:grpSpPr>
        <p:sp>
          <p:nvSpPr>
            <p:cNvPr id="371" name="Google Shape;371;p30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3" name="Google Shape;373;p30"/>
          <p:cNvGrpSpPr/>
          <p:nvPr/>
        </p:nvGrpSpPr>
        <p:grpSpPr>
          <a:xfrm rot="1057032">
            <a:off x="6240998" y="1574486"/>
            <a:ext cx="798554" cy="798615"/>
            <a:chOff x="570875" y="4322250"/>
            <a:chExt cx="443300" cy="443325"/>
          </a:xfrm>
        </p:grpSpPr>
        <p:sp>
          <p:nvSpPr>
            <p:cNvPr id="374" name="Google Shape;374;p30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8" name="Google Shape;378;p30"/>
          <p:cNvSpPr/>
          <p:nvPr/>
        </p:nvSpPr>
        <p:spPr>
          <a:xfrm rot="2466689">
            <a:off x="6330599" y="858450"/>
            <a:ext cx="392001" cy="37429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0"/>
          <p:cNvSpPr/>
          <p:nvPr/>
        </p:nvSpPr>
        <p:spPr>
          <a:xfrm rot="-1609379">
            <a:off x="6903865" y="1093943"/>
            <a:ext cx="282082" cy="269341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30"/>
          <p:cNvSpPr/>
          <p:nvPr/>
        </p:nvSpPr>
        <p:spPr>
          <a:xfrm rot="2925831">
            <a:off x="8614268" y="1307320"/>
            <a:ext cx="211251" cy="20171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30"/>
          <p:cNvSpPr/>
          <p:nvPr/>
        </p:nvSpPr>
        <p:spPr>
          <a:xfrm rot="-1609195">
            <a:off x="7735151" y="105799"/>
            <a:ext cx="190312" cy="18171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30"/>
          <p:cNvSpPr/>
          <p:nvPr/>
        </p:nvSpPr>
        <p:spPr>
          <a:xfrm>
            <a:off x="732049" y="2571750"/>
            <a:ext cx="2045100" cy="2052000"/>
          </a:xfrm>
          <a:prstGeom prst="ellipse">
            <a:avLst/>
          </a:prstGeom>
          <a:noFill/>
          <a:ln cap="flat" cmpd="sng" w="1524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Best Overall</a:t>
            </a:r>
            <a:endParaRPr b="1" i="0" sz="1800" u="none" cap="none" strike="noStrike">
              <a:solidFill>
                <a:srgbClr val="60789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83" name="Google Shape;383;p30"/>
          <p:cNvSpPr/>
          <p:nvPr/>
        </p:nvSpPr>
        <p:spPr>
          <a:xfrm>
            <a:off x="3549449" y="2571750"/>
            <a:ext cx="2045100" cy="2052000"/>
          </a:xfrm>
          <a:prstGeom prst="ellipse">
            <a:avLst/>
          </a:prstGeom>
          <a:noFill/>
          <a:ln cap="flat" cmpd="sng" w="152400">
            <a:solidFill>
              <a:srgbClr val="48A2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Honorable Mention</a:t>
            </a:r>
            <a:endParaRPr b="1" i="0" sz="1800" u="none" cap="none" strike="noStrike">
              <a:solidFill>
                <a:srgbClr val="60789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1"/>
          <p:cNvSpPr txBox="1"/>
          <p:nvPr>
            <p:ph idx="4294967295" type="ctrTitle"/>
          </p:nvPr>
        </p:nvSpPr>
        <p:spPr>
          <a:xfrm>
            <a:off x="248975" y="1262275"/>
            <a:ext cx="7192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</a:pPr>
            <a:r>
              <a:rPr b="1" i="0" lang="en" sz="4800" u="none" cap="none" strike="noStrike">
                <a:solidFill>
                  <a:srgbClr val="81D1EC"/>
                </a:solidFill>
                <a:latin typeface="Oswald"/>
                <a:ea typeface="Oswald"/>
                <a:cs typeface="Oswald"/>
                <a:sym typeface="Oswald"/>
              </a:rPr>
              <a:t>WINNING CATEGORIES</a:t>
            </a:r>
            <a:endParaRPr b="1" i="0" sz="4800" u="none" cap="none" strike="noStrike">
              <a:solidFill>
                <a:srgbClr val="81D1E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89" name="Google Shape;389;p31"/>
          <p:cNvSpPr/>
          <p:nvPr/>
        </p:nvSpPr>
        <p:spPr>
          <a:xfrm>
            <a:off x="7756017" y="2136881"/>
            <a:ext cx="282133" cy="26939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0" name="Google Shape;390;p31"/>
          <p:cNvGrpSpPr/>
          <p:nvPr/>
        </p:nvGrpSpPr>
        <p:grpSpPr>
          <a:xfrm>
            <a:off x="7405912" y="624263"/>
            <a:ext cx="1208686" cy="1209005"/>
            <a:chOff x="6654650" y="3665275"/>
            <a:chExt cx="409100" cy="409125"/>
          </a:xfrm>
        </p:grpSpPr>
        <p:sp>
          <p:nvSpPr>
            <p:cNvPr id="391" name="Google Shape;391;p31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3" name="Google Shape;393;p31"/>
          <p:cNvGrpSpPr/>
          <p:nvPr/>
        </p:nvGrpSpPr>
        <p:grpSpPr>
          <a:xfrm rot="1057032">
            <a:off x="6240998" y="1574486"/>
            <a:ext cx="798554" cy="798615"/>
            <a:chOff x="570875" y="4322250"/>
            <a:chExt cx="443300" cy="443325"/>
          </a:xfrm>
        </p:grpSpPr>
        <p:sp>
          <p:nvSpPr>
            <p:cNvPr id="394" name="Google Shape;394;p31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8" name="Google Shape;398;p31"/>
          <p:cNvSpPr/>
          <p:nvPr/>
        </p:nvSpPr>
        <p:spPr>
          <a:xfrm rot="2466689">
            <a:off x="6330599" y="858450"/>
            <a:ext cx="392001" cy="37429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1"/>
          <p:cNvSpPr/>
          <p:nvPr/>
        </p:nvSpPr>
        <p:spPr>
          <a:xfrm rot="-1609379">
            <a:off x="6903865" y="1093943"/>
            <a:ext cx="282082" cy="269341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31"/>
          <p:cNvSpPr/>
          <p:nvPr/>
        </p:nvSpPr>
        <p:spPr>
          <a:xfrm rot="2925831">
            <a:off x="8614268" y="1307320"/>
            <a:ext cx="211251" cy="20171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31"/>
          <p:cNvSpPr/>
          <p:nvPr/>
        </p:nvSpPr>
        <p:spPr>
          <a:xfrm rot="-1609195">
            <a:off x="7735151" y="105799"/>
            <a:ext cx="190312" cy="18171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31"/>
          <p:cNvSpPr/>
          <p:nvPr/>
        </p:nvSpPr>
        <p:spPr>
          <a:xfrm>
            <a:off x="649774" y="2571750"/>
            <a:ext cx="2045100" cy="2052000"/>
          </a:xfrm>
          <a:prstGeom prst="ellipse">
            <a:avLst/>
          </a:prstGeom>
          <a:noFill/>
          <a:ln cap="flat" cmpd="sng" w="152400">
            <a:solidFill>
              <a:srgbClr val="48A2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Honorable Mention</a:t>
            </a:r>
            <a:endParaRPr b="1" i="0" sz="1800" u="none" cap="none" strike="noStrike">
              <a:solidFill>
                <a:srgbClr val="60789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03" name="Google Shape;403;p31"/>
          <p:cNvSpPr txBox="1"/>
          <p:nvPr/>
        </p:nvSpPr>
        <p:spPr>
          <a:xfrm>
            <a:off x="3037750" y="3026275"/>
            <a:ext cx="6627900" cy="7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" sz="4800" u="none" cap="none" strike="noStrike">
                <a:solidFill>
                  <a:srgbClr val="F6B26B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 POINTS !!!</a:t>
            </a:r>
            <a:endParaRPr b="1" i="0" sz="4800" u="none" cap="none" strike="noStrike">
              <a:solidFill>
                <a:srgbClr val="F6B26B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 txBox="1"/>
          <p:nvPr>
            <p:ph type="ctrTitle"/>
          </p:nvPr>
        </p:nvSpPr>
        <p:spPr>
          <a:xfrm rot="207">
            <a:off x="520350" y="2625425"/>
            <a:ext cx="4989300" cy="92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000"/>
              <a:t>WHY ARE WE DOING THIS??</a:t>
            </a:r>
            <a:endParaRPr sz="5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2"/>
          <p:cNvSpPr txBox="1"/>
          <p:nvPr>
            <p:ph idx="4294967295" type="ctrTitle"/>
          </p:nvPr>
        </p:nvSpPr>
        <p:spPr>
          <a:xfrm>
            <a:off x="248975" y="1262275"/>
            <a:ext cx="7192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</a:pPr>
            <a:r>
              <a:rPr b="1" i="0" lang="en" sz="4800" u="none" cap="none" strike="noStrike">
                <a:solidFill>
                  <a:srgbClr val="81D1EC"/>
                </a:solidFill>
                <a:latin typeface="Oswald"/>
                <a:ea typeface="Oswald"/>
                <a:cs typeface="Oswald"/>
                <a:sym typeface="Oswald"/>
              </a:rPr>
              <a:t>WINNING CATEGORIES</a:t>
            </a:r>
            <a:endParaRPr b="1" i="0" sz="4800" u="none" cap="none" strike="noStrike">
              <a:solidFill>
                <a:srgbClr val="81D1E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9" name="Google Shape;409;p32"/>
          <p:cNvSpPr/>
          <p:nvPr/>
        </p:nvSpPr>
        <p:spPr>
          <a:xfrm>
            <a:off x="7756017" y="2136881"/>
            <a:ext cx="282133" cy="26939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0" name="Google Shape;410;p32"/>
          <p:cNvGrpSpPr/>
          <p:nvPr/>
        </p:nvGrpSpPr>
        <p:grpSpPr>
          <a:xfrm>
            <a:off x="7405912" y="624263"/>
            <a:ext cx="1208686" cy="1209005"/>
            <a:chOff x="6654650" y="3665275"/>
            <a:chExt cx="409100" cy="409125"/>
          </a:xfrm>
        </p:grpSpPr>
        <p:sp>
          <p:nvSpPr>
            <p:cNvPr id="411" name="Google Shape;411;p32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3" name="Google Shape;413;p32"/>
          <p:cNvGrpSpPr/>
          <p:nvPr/>
        </p:nvGrpSpPr>
        <p:grpSpPr>
          <a:xfrm rot="1057032">
            <a:off x="6240998" y="1574486"/>
            <a:ext cx="798554" cy="798615"/>
            <a:chOff x="570875" y="4322250"/>
            <a:chExt cx="443300" cy="443325"/>
          </a:xfrm>
        </p:grpSpPr>
        <p:sp>
          <p:nvSpPr>
            <p:cNvPr id="414" name="Google Shape;414;p32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8" name="Google Shape;418;p32"/>
          <p:cNvSpPr/>
          <p:nvPr/>
        </p:nvSpPr>
        <p:spPr>
          <a:xfrm rot="2466689">
            <a:off x="6330599" y="858450"/>
            <a:ext cx="392001" cy="37429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32"/>
          <p:cNvSpPr/>
          <p:nvPr/>
        </p:nvSpPr>
        <p:spPr>
          <a:xfrm rot="-1609379">
            <a:off x="6903865" y="1093943"/>
            <a:ext cx="282082" cy="269341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32"/>
          <p:cNvSpPr/>
          <p:nvPr/>
        </p:nvSpPr>
        <p:spPr>
          <a:xfrm rot="2925831">
            <a:off x="8614268" y="1307320"/>
            <a:ext cx="211251" cy="20171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32"/>
          <p:cNvSpPr/>
          <p:nvPr/>
        </p:nvSpPr>
        <p:spPr>
          <a:xfrm rot="-1609195">
            <a:off x="7735151" y="105799"/>
            <a:ext cx="190312" cy="18171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32"/>
          <p:cNvSpPr/>
          <p:nvPr/>
        </p:nvSpPr>
        <p:spPr>
          <a:xfrm>
            <a:off x="732049" y="2571750"/>
            <a:ext cx="2045100" cy="2052000"/>
          </a:xfrm>
          <a:prstGeom prst="ellipse">
            <a:avLst/>
          </a:prstGeom>
          <a:noFill/>
          <a:ln cap="flat" cmpd="sng" w="1524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Best Overall</a:t>
            </a:r>
            <a:endParaRPr b="1" i="0" sz="1800" u="none" cap="none" strike="noStrike">
              <a:solidFill>
                <a:srgbClr val="60789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23" name="Google Shape;423;p32"/>
          <p:cNvSpPr txBox="1"/>
          <p:nvPr/>
        </p:nvSpPr>
        <p:spPr>
          <a:xfrm>
            <a:off x="3037750" y="3026275"/>
            <a:ext cx="6627900" cy="7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" sz="4800" u="none" cap="none" strike="noStrike">
                <a:solidFill>
                  <a:srgbClr val="F6B26B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15 POINTS !!!</a:t>
            </a:r>
            <a:endParaRPr b="1" i="0" sz="4800" u="none" cap="none" strike="noStrike">
              <a:solidFill>
                <a:srgbClr val="F6B26B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3"/>
          <p:cNvSpPr txBox="1"/>
          <p:nvPr>
            <p:ph type="ctrTitle"/>
          </p:nvPr>
        </p:nvSpPr>
        <p:spPr>
          <a:xfrm rot="143">
            <a:off x="520350" y="2123850"/>
            <a:ext cx="7227600" cy="17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en" sz="3000">
                <a:solidFill>
                  <a:srgbClr val="3796BF"/>
                </a:solidFill>
              </a:rPr>
              <a:t>Now….</a:t>
            </a:r>
            <a:endParaRPr sz="5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000"/>
              <a:t>DO YOU WANT TO MEET YOUR TEAM FOR THE DAY?</a:t>
            </a:r>
            <a:endParaRPr sz="50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4"/>
          <p:cNvSpPr/>
          <p:nvPr/>
        </p:nvSpPr>
        <p:spPr>
          <a:xfrm>
            <a:off x="5090700" y="1208525"/>
            <a:ext cx="4053300" cy="39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34"/>
          <p:cNvSpPr txBox="1"/>
          <p:nvPr>
            <p:ph type="title"/>
          </p:nvPr>
        </p:nvSpPr>
        <p:spPr>
          <a:xfrm>
            <a:off x="3907200" y="184000"/>
            <a:ext cx="13296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607896"/>
                </a:solidFill>
              </a:rPr>
              <a:t>TEAM 1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435" name="Google Shape;435;p34"/>
          <p:cNvSpPr txBox="1"/>
          <p:nvPr/>
        </p:nvSpPr>
        <p:spPr>
          <a:xfrm>
            <a:off x="3316500" y="1741500"/>
            <a:ext cx="2511000" cy="16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FF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Paula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FF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Gustavo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FF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Laura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FF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Hernando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5"/>
          <p:cNvSpPr txBox="1"/>
          <p:nvPr>
            <p:ph type="title"/>
          </p:nvPr>
        </p:nvSpPr>
        <p:spPr>
          <a:xfrm>
            <a:off x="3907200" y="184000"/>
            <a:ext cx="13296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607896"/>
                </a:solidFill>
              </a:rPr>
              <a:t>TEAM 2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441" name="Google Shape;441;p35"/>
          <p:cNvSpPr txBox="1"/>
          <p:nvPr/>
        </p:nvSpPr>
        <p:spPr>
          <a:xfrm>
            <a:off x="3138000" y="1666900"/>
            <a:ext cx="2868000" cy="16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Martín</a:t>
            </a:r>
            <a:endParaRPr b="1" i="0" sz="24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Jorge</a:t>
            </a:r>
            <a:endParaRPr b="1" i="0" sz="24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Marc</a:t>
            </a:r>
            <a:endParaRPr b="1" i="0" sz="24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6"/>
          <p:cNvSpPr/>
          <p:nvPr/>
        </p:nvSpPr>
        <p:spPr>
          <a:xfrm>
            <a:off x="5090700" y="1208525"/>
            <a:ext cx="4053300" cy="39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36"/>
          <p:cNvSpPr txBox="1"/>
          <p:nvPr>
            <p:ph type="title"/>
          </p:nvPr>
        </p:nvSpPr>
        <p:spPr>
          <a:xfrm>
            <a:off x="3907200" y="184000"/>
            <a:ext cx="13296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607896"/>
                </a:solidFill>
              </a:rPr>
              <a:t>TEAM 3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448" name="Google Shape;448;p36"/>
          <p:cNvSpPr txBox="1"/>
          <p:nvPr/>
        </p:nvSpPr>
        <p:spPr>
          <a:xfrm>
            <a:off x="3576600" y="1760025"/>
            <a:ext cx="2397000" cy="16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Dani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Jordi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Peter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1"/>
          <p:cNvSpPr txBox="1"/>
          <p:nvPr>
            <p:ph type="title"/>
          </p:nvPr>
        </p:nvSpPr>
        <p:spPr>
          <a:xfrm>
            <a:off x="2966738" y="38397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607896"/>
                </a:solidFill>
              </a:rPr>
              <a:t>GOOD LUCK!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454" name="Google Shape;454;p41"/>
          <p:cNvSpPr txBox="1"/>
          <p:nvPr>
            <p:ph idx="1" type="body"/>
          </p:nvPr>
        </p:nvSpPr>
        <p:spPr>
          <a:xfrm>
            <a:off x="886025" y="1064675"/>
            <a:ext cx="78408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sz="1800"/>
              <a:t>If you have any questions please address them to teachers, TA’s &amp; mentors directly. </a:t>
            </a:r>
            <a:endParaRPr sz="1800"/>
          </a:p>
          <a:p>
            <a:pPr indent="0" lvl="0" marL="0" rtl="0" algn="r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sz="1800"/>
              <a:t>Also, you can use the cohort’s Slack channel for this event. </a:t>
            </a:r>
            <a:endParaRPr sz="1800"/>
          </a:p>
        </p:txBody>
      </p:sp>
      <p:pic>
        <p:nvPicPr>
          <p:cNvPr id="455" name="Google Shape;4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300" y="2318701"/>
            <a:ext cx="4791775" cy="26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"/>
          <p:cNvSpPr txBox="1"/>
          <p:nvPr>
            <p:ph type="title"/>
          </p:nvPr>
        </p:nvSpPr>
        <p:spPr>
          <a:xfrm>
            <a:off x="405900" y="1127350"/>
            <a:ext cx="42108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GOALS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219" name="Google Shape;219;p4"/>
          <p:cNvSpPr txBox="1"/>
          <p:nvPr>
            <p:ph idx="1" type="body"/>
          </p:nvPr>
        </p:nvSpPr>
        <p:spPr>
          <a:xfrm>
            <a:off x="405900" y="1808050"/>
            <a:ext cx="7671300" cy="3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2 projects per module → Datathon = Mini ML project.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Challenge yourself.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Great learning opportunity.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Learn from team mates.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Have a great time! 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CHALLENGE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6"/>
          <p:cNvSpPr txBox="1"/>
          <p:nvPr>
            <p:ph type="title"/>
          </p:nvPr>
        </p:nvSpPr>
        <p:spPr>
          <a:xfrm>
            <a:off x="508425" y="1425775"/>
            <a:ext cx="83835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6000"/>
              <a:t>Cookie Flea is in trouble</a:t>
            </a:r>
            <a:endParaRPr sz="6000"/>
          </a:p>
        </p:txBody>
      </p:sp>
      <p:sp>
        <p:nvSpPr>
          <p:cNvPr id="230" name="Google Shape;230;p6"/>
          <p:cNvSpPr txBox="1"/>
          <p:nvPr>
            <p:ph idx="2" type="body"/>
          </p:nvPr>
        </p:nvSpPr>
        <p:spPr>
          <a:xfrm>
            <a:off x="764425" y="2237525"/>
            <a:ext cx="4139100" cy="8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" sz="1800"/>
              <a:t>Cookie Flea is a newcomer distribution company in the cookie industry.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31" name="Google Shape;23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51474" y="2486825"/>
            <a:ext cx="2902477" cy="217685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6"/>
          <p:cNvSpPr txBox="1"/>
          <p:nvPr>
            <p:ph idx="1" type="body"/>
          </p:nvPr>
        </p:nvSpPr>
        <p:spPr>
          <a:xfrm>
            <a:off x="303375" y="3205875"/>
            <a:ext cx="5521200" cy="1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9900"/>
              </a:buClr>
              <a:buSzPts val="2400"/>
              <a:buChar char="»"/>
            </a:pPr>
            <a:r>
              <a:rPr b="1" lang="en" sz="2400">
                <a:solidFill>
                  <a:srgbClr val="FF9900"/>
                </a:solidFill>
              </a:rPr>
              <a:t>They are losing money</a:t>
            </a:r>
            <a:endParaRPr b="1" sz="24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7"/>
          <p:cNvPicPr preferRelativeResize="0"/>
          <p:nvPr/>
        </p:nvPicPr>
        <p:blipFill rotWithShape="1">
          <a:blip r:embed="rId3">
            <a:alphaModFix/>
          </a:blip>
          <a:srcRect b="12494" l="0" r="0" t="12502"/>
          <a:stretch/>
        </p:blipFill>
        <p:spPr>
          <a:xfrm>
            <a:off x="5733024" y="2430875"/>
            <a:ext cx="2902476" cy="217684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7"/>
          <p:cNvSpPr txBox="1"/>
          <p:nvPr>
            <p:ph idx="1" type="body"/>
          </p:nvPr>
        </p:nvSpPr>
        <p:spPr>
          <a:xfrm>
            <a:off x="707700" y="2328300"/>
            <a:ext cx="5758200" cy="23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500 cookies types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Cookies from 30 different countries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Shortage for 20% of the cookies 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Overstock for </a:t>
            </a:r>
            <a:r>
              <a:rPr lang="en" sz="2400">
                <a:solidFill>
                  <a:srgbClr val="CC0000"/>
                </a:solidFill>
              </a:rPr>
              <a:t>45%</a:t>
            </a:r>
            <a:r>
              <a:rPr lang="en" sz="2400"/>
              <a:t> of the cookies </a:t>
            </a:r>
            <a:endParaRPr sz="2400"/>
          </a:p>
        </p:txBody>
      </p:sp>
      <p:sp>
        <p:nvSpPr>
          <p:cNvPr id="239" name="Google Shape;239;p7"/>
          <p:cNvSpPr txBox="1"/>
          <p:nvPr>
            <p:ph type="title"/>
          </p:nvPr>
        </p:nvSpPr>
        <p:spPr>
          <a:xfrm>
            <a:off x="707700" y="1176675"/>
            <a:ext cx="72303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6000"/>
              <a:t>Heavy stock problems</a:t>
            </a:r>
            <a:endParaRPr sz="6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8"/>
          <p:cNvSpPr txBox="1"/>
          <p:nvPr>
            <p:ph type="title"/>
          </p:nvPr>
        </p:nvSpPr>
        <p:spPr>
          <a:xfrm>
            <a:off x="572225" y="1370775"/>
            <a:ext cx="8707800" cy="21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/>
              <a:t>Solution: predict using ML each cookie quality before selling it</a:t>
            </a:r>
            <a:endParaRPr sz="4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4800"/>
          </a:p>
        </p:txBody>
      </p:sp>
      <p:sp>
        <p:nvSpPr>
          <p:cNvPr id="245" name="Google Shape;245;p8"/>
          <p:cNvSpPr txBox="1"/>
          <p:nvPr>
            <p:ph idx="1" type="body"/>
          </p:nvPr>
        </p:nvSpPr>
        <p:spPr>
          <a:xfrm>
            <a:off x="344150" y="3123150"/>
            <a:ext cx="5515200" cy="13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9900"/>
              </a:buClr>
              <a:buSzPts val="3600"/>
              <a:buChar char="»"/>
            </a:pPr>
            <a:r>
              <a:rPr b="1" lang="en" sz="3600">
                <a:solidFill>
                  <a:srgbClr val="FF9900"/>
                </a:solidFill>
              </a:rPr>
              <a:t>800 new cookies evaluations each year</a:t>
            </a:r>
            <a:endParaRPr b="1" sz="3600">
              <a:solidFill>
                <a:srgbClr val="FF9900"/>
              </a:solidFill>
            </a:endParaRPr>
          </a:p>
        </p:txBody>
      </p:sp>
      <p:pic>
        <p:nvPicPr>
          <p:cNvPr id="246" name="Google Shape;246;p8"/>
          <p:cNvPicPr preferRelativeResize="0"/>
          <p:nvPr/>
        </p:nvPicPr>
        <p:blipFill rotWithShape="1">
          <a:blip r:embed="rId3">
            <a:alphaModFix/>
          </a:blip>
          <a:srcRect b="747" l="0" r="0" t="738"/>
          <a:stretch/>
        </p:blipFill>
        <p:spPr>
          <a:xfrm>
            <a:off x="6150475" y="2918690"/>
            <a:ext cx="2643000" cy="19822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9"/>
          <p:cNvSpPr txBox="1"/>
          <p:nvPr>
            <p:ph type="title"/>
          </p:nvPr>
        </p:nvSpPr>
        <p:spPr>
          <a:xfrm>
            <a:off x="429050" y="1084300"/>
            <a:ext cx="9144000" cy="106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4800"/>
              <a:t>They bought a cookies dataset</a:t>
            </a:r>
            <a:endParaRPr sz="4800"/>
          </a:p>
        </p:txBody>
      </p:sp>
      <p:sp>
        <p:nvSpPr>
          <p:cNvPr id="252" name="Google Shape;252;p9"/>
          <p:cNvSpPr txBox="1"/>
          <p:nvPr>
            <p:ph idx="1" type="body"/>
          </p:nvPr>
        </p:nvSpPr>
        <p:spPr>
          <a:xfrm>
            <a:off x="429050" y="2151700"/>
            <a:ext cx="6562800" cy="27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9900"/>
              </a:buClr>
              <a:buSzPts val="3600"/>
              <a:buChar char="»"/>
            </a:pPr>
            <a:r>
              <a:rPr b="1" lang="en" sz="3600">
                <a:solidFill>
                  <a:srgbClr val="FF9900"/>
                </a:solidFill>
              </a:rPr>
              <a:t>16 columns with cookies measurements and the quality</a:t>
            </a:r>
            <a:endParaRPr b="1" sz="3600">
              <a:solidFill>
                <a:srgbClr val="FF99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 sz="1400">
              <a:solidFill>
                <a:srgbClr val="FF9900"/>
              </a:solidFill>
            </a:endParaRPr>
          </a:p>
          <a:p>
            <a:pPr indent="-457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9900"/>
              </a:buClr>
              <a:buSzPts val="3600"/>
              <a:buChar char="»"/>
            </a:pPr>
            <a:r>
              <a:rPr b="1" lang="en" sz="3600">
                <a:solidFill>
                  <a:srgbClr val="FF9900"/>
                </a:solidFill>
              </a:rPr>
              <a:t>The rows are the values of different cookie types</a:t>
            </a:r>
            <a:endParaRPr b="1" sz="36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lse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